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media/image2.jpeg" ContentType="image/jpeg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2E2"/>
          </a:solidFill>
        </a:fill>
      </a:tcStyle>
    </a:wholeTbl>
    <a:band2H>
      <a:tcTxStyle b="def" i="def"/>
      <a:tcStyle>
        <a:tcBdr/>
        <a:fill>
          <a:solidFill>
            <a:srgbClr val="E8EA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7EF"/>
          </a:solidFill>
        </a:fill>
      </a:tcStyle>
    </a:wholeTbl>
    <a:band2H>
      <a:tcTxStyle b="def" i="def"/>
      <a:tcStyle>
        <a:tcBdr/>
        <a:fill>
          <a:solidFill>
            <a:srgbClr val="E7EC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BDF"/>
          </a:solidFill>
        </a:fill>
      </a:tcStyle>
    </a:wholeTbl>
    <a:band2H>
      <a:tcTxStyle b="def" i="def"/>
      <a:tcStyle>
        <a:tcBdr/>
        <a:fill>
          <a:solidFill>
            <a:srgbClr val="EFEE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3000" u="none">
                <a:solidFill>
                  <a:srgbClr val="000000"/>
                </a:solidFill>
                <a:latin typeface="Calibri"/>
              </a:defRPr>
            </a:pPr>
            <a:r>
              <a:rPr b="1" i="0" strike="noStrike" sz="3000" u="none">
                <a:solidFill>
                  <a:srgbClr val="000000"/>
                </a:solidFill>
                <a:latin typeface="Calibri"/>
              </a:rPr>
              <a:t>Comorbidità della coorte </a:t>
            </a:r>
          </a:p>
        </c:rich>
      </c:tx>
      <c:layout>
        <c:manualLayout>
          <c:xMode val="edge"/>
          <c:yMode val="edge"/>
          <c:x val="0.18439"/>
          <c:y val="0"/>
          <c:w val="0.680749"/>
          <c:h val="0.22507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273367"/>
          <c:y val="0.22507"/>
          <c:w val="0.502795"/>
          <c:h val="0.63589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Regione 1</c:v>
                </c:pt>
              </c:strCache>
            </c:strRef>
          </c:tx>
          <c:spPr>
            <a:solidFill>
              <a:srgbClr val="2E578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c:spPr>
          <c:explosion val="0"/>
          <c:dPt>
            <c:idx val="0"/>
            <c:explosion val="0"/>
            <c:spPr>
              <a:solidFill>
                <a:srgbClr val="2E578C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Pt>
            <c:idx val="1"/>
            <c:explosion val="0"/>
            <c:spPr>
              <a:solidFill>
                <a:srgbClr val="5D9648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Pt>
            <c:idx val="2"/>
            <c:explosion val="0"/>
            <c:spPr>
              <a:solidFill>
                <a:srgbClr val="E7A13D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Pt>
            <c:idx val="3"/>
            <c:explosion val="0"/>
            <c:spPr>
              <a:solidFill>
                <a:srgbClr val="BC2D3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Pt>
            <c:idx val="4"/>
            <c:explosion val="0"/>
            <c:spPr>
              <a:solidFill>
                <a:srgbClr val="6F3D79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Pt>
            <c:idx val="5"/>
            <c:explosion val="0"/>
            <c:spPr>
              <a:solidFill>
                <a:srgbClr val="7D807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numFmt formatCode="#,##0%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DM II</c:v>
                </c:pt>
                <c:pt idx="1">
                  <c:v>Insulino resistenza</c:v>
                </c:pt>
                <c:pt idx="2">
                  <c:v>OSAS</c:v>
                </c:pt>
                <c:pt idx="3">
                  <c:v>Psicopatologia</c:v>
                </c:pt>
                <c:pt idx="4">
                  <c:v>IA</c:v>
                </c:pt>
                <c:pt idx="5">
                  <c:v>BPCO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179.000000</c:v>
                </c:pt>
                <c:pt idx="1">
                  <c:v>79.000000</c:v>
                </c:pt>
                <c:pt idx="2">
                  <c:v>149.000000</c:v>
                </c:pt>
                <c:pt idx="3">
                  <c:v>98.000000</c:v>
                </c:pt>
                <c:pt idx="4">
                  <c:v>354.000000</c:v>
                </c:pt>
                <c:pt idx="5">
                  <c:v>33.000000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882252"/>
          <c:w val="1"/>
          <c:h val="0.11774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800" u="non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3000" u="none">
                <a:solidFill>
                  <a:srgbClr val="000000"/>
                </a:solidFill>
                <a:latin typeface="Calibri"/>
              </a:defRPr>
            </a:pPr>
            <a:r>
              <a:rPr b="1" i="0" strike="noStrike" sz="3000" u="none">
                <a:solidFill>
                  <a:srgbClr val="000000"/>
                </a:solidFill>
                <a:latin typeface="Calibri"/>
              </a:rPr>
              <a:t>Comorbidità %TWL&lt;20</a:t>
            </a:r>
          </a:p>
        </c:rich>
      </c:tx>
      <c:layout>
        <c:manualLayout>
          <c:xMode val="edge"/>
          <c:yMode val="edge"/>
          <c:x val="0.172895"/>
          <c:y val="0"/>
          <c:w val="0.609247"/>
          <c:h val="0.235129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226121"/>
          <c:y val="0.235129"/>
          <c:w val="0.502795"/>
          <c:h val="0.66487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Regione 1</c:v>
                </c:pt>
              </c:strCache>
            </c:strRef>
          </c:tx>
          <c:spPr>
            <a:solidFill>
              <a:srgbClr val="2E578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c:spPr>
          <c:explosion val="0"/>
          <c:dPt>
            <c:idx val="0"/>
            <c:explosion val="0"/>
            <c:spPr>
              <a:solidFill>
                <a:srgbClr val="2E578C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Pt>
            <c:idx val="1"/>
            <c:explosion val="0"/>
            <c:spPr>
              <a:solidFill>
                <a:srgbClr val="5D9648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Pt>
            <c:idx val="2"/>
            <c:explosion val="0"/>
            <c:spPr>
              <a:solidFill>
                <a:srgbClr val="E7A13D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Pt>
            <c:idx val="3"/>
            <c:explosion val="0"/>
            <c:spPr>
              <a:solidFill>
                <a:srgbClr val="BC2D3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Sheet1!$B$1:$E$1</c:f>
              <c:strCache>
                <c:ptCount val="4"/>
                <c:pt idx="0">
                  <c:v>DM II</c:v>
                </c:pt>
                <c:pt idx="1">
                  <c:v>Insulino resistenza</c:v>
                </c:pt>
                <c:pt idx="2">
                  <c:v>OSAS</c:v>
                </c:pt>
                <c:pt idx="3">
                  <c:v>Psicopatologia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39.000000</c:v>
                </c:pt>
                <c:pt idx="1">
                  <c:v>10.000000</c:v>
                </c:pt>
                <c:pt idx="2">
                  <c:v>23.000000</c:v>
                </c:pt>
                <c:pt idx="3">
                  <c:v>12.000000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32524"/>
          <c:w val="1"/>
          <c:h val="0.067475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800" u="non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hape 2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hape 2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Buongiorno, presenterò la nostra esperienza nel tentativo di identificare i predittori di insuccesso ponderale precoce dopo chirurgia bariatrica presso il nostro centro.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Shape 3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“La chirurgia bariatrica è altamente efficace, ma una quota non trascurabile di pazienti non ottiene una perdita di peso soddisfacente. Comprendere i fattori associati a questo esito è cruciale  per ottimizzare la selezione, il follow-up e prevenire reinterventi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9" name="Shape 3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Nel nostro studio definiamo risposta sub-ottimale come %TWL &lt;20% a 12 mesi; recupero come aumento &gt;30% del peso perso o peggioramento clinico. Queste definizioni guidano la selezione degli endpoint.”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Shape 3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“Obiettivo primario: identificare fattori associati a %TWL &lt;20% a 12 mesi. Obiettivi secondari: ruolo delle comorbidità metaboliche, impatto dell’aderenza al follow-up e ipotesi di cluster-fenotipi associati alla scarsa risposta.”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5" name="Shape 3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“Studio retrospettivo monocentrico, periodo 2019–2024. n=793 pazienti (675 SG, 107 RYGB, 11 OAGB). Esclusi i pazienti con follow-up incompleto o conversioni. Endpoint: %TWL a 12 mesi. Analisi descrittiva e confronti tra gruppi; analisi multiv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0" name="Shape 3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“A 12 mesi, 90 pazienti (11,3%) avevano %TWL &lt;20%. Di questi, la maggioranza aveva subito SG (82 casi). Nel gruppo poor-responder riscontriamo una sovra-rappresentazione di: DM (≈43% dei poor-responder), OSAS (≈26%) e psicopatologia (≈13%).”</a:t>
            </a:r>
          </a:p>
          <a:p>
            <a:pPr/>
            <a:r>
              <a:t>(Questa prevalenza di insuccesso precoce è coerente con percentuali rapportate in letteratura; l’associazione con DM e OSAS è stata riportata anche da altri gruppi).</a:t>
            </a:r>
          </a:p>
          <a:p>
            <a:pPr/>
          </a:p>
          <a:p>
            <a:pPr/>
            <a:r>
              <a:t>Letteratura: Prediction Model for Chronological Weight Loss After Bariatric Surgery in Korean Patients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0" name="Shape 3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“Esistono fenotipi metabolici (‘clusters’)—per esempio BCAA-dominant, TMAO-impaired, ketogenic, inflammatory—che sono indipendenti da BMI ed età e possono modulare la risposta al trattamento. Questo ci suggerisce che fattori metabolici oltre alla sola anatomia influenzano i risultati.”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0" name="Shape 3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“In sintesi, non tutti i pazienti falliscono per lo stesso motivo: riconoscere i profili metabolici può aiutarci a intervenire prima che l’insuccesso diventi irreversibile.”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/>
          <p:cNvSpPr/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9" name="Corpo livello uno…"/>
          <p:cNvSpPr txBox="1"/>
          <p:nvPr>
            <p:ph type="body" sz="quarter" idx="1"/>
          </p:nvPr>
        </p:nvSpPr>
        <p:spPr>
          <a:xfrm>
            <a:off x="1212850" y="4508500"/>
            <a:ext cx="5118100" cy="127965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" name="Titolo Testo"/>
          <p:cNvSpPr txBox="1"/>
          <p:nvPr>
            <p:ph type="title"/>
          </p:nvPr>
        </p:nvSpPr>
        <p:spPr>
          <a:xfrm>
            <a:off x="1212850" y="2057400"/>
            <a:ext cx="5118100" cy="1929066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uppo 5"/>
          <p:cNvGrpSpPr/>
          <p:nvPr/>
        </p:nvGrpSpPr>
        <p:grpSpPr>
          <a:xfrm>
            <a:off x="8166734" y="10622"/>
            <a:ext cx="2857501" cy="6847376"/>
            <a:chOff x="0" y="0"/>
            <a:chExt cx="2857500" cy="6847375"/>
          </a:xfrm>
        </p:grpSpPr>
        <p:sp>
          <p:nvSpPr>
            <p:cNvPr id="150" name="Parallelogramma 14"/>
            <p:cNvSpPr/>
            <p:nvPr/>
          </p:nvSpPr>
          <p:spPr>
            <a:xfrm>
              <a:off x="0" y="0"/>
              <a:ext cx="2857500" cy="6847376"/>
            </a:xfrm>
            <a:prstGeom prst="rect">
              <a:avLst/>
            </a:prstGeom>
            <a:solidFill>
              <a:srgbClr val="FBFCF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51" name="Immagine 12" descr="Immagine 1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" y="569574"/>
              <a:ext cx="2831283" cy="4929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3" name="Rettangolo 7"/>
          <p:cNvSpPr/>
          <p:nvPr/>
        </p:nvSpPr>
        <p:spPr>
          <a:xfrm>
            <a:off x="15" y="0"/>
            <a:ext cx="4654298" cy="5864225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4" name="Titolo Testo"/>
          <p:cNvSpPr txBox="1"/>
          <p:nvPr>
            <p:ph type="title"/>
          </p:nvPr>
        </p:nvSpPr>
        <p:spPr>
          <a:xfrm>
            <a:off x="1092200" y="786383"/>
            <a:ext cx="3068834" cy="2093976"/>
          </a:xfrm>
          <a:prstGeom prst="rect">
            <a:avLst/>
          </a:prstGeom>
        </p:spPr>
        <p:txBody>
          <a:bodyPr/>
          <a:lstStyle>
            <a:lvl1pPr>
              <a:defRPr b="0" sz="36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55" name="Corpo livello uno…"/>
          <p:cNvSpPr txBox="1"/>
          <p:nvPr>
            <p:ph type="body" sz="half" idx="1"/>
          </p:nvPr>
        </p:nvSpPr>
        <p:spPr>
          <a:xfrm>
            <a:off x="5458983" y="812800"/>
            <a:ext cx="5713842" cy="486861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6" name="Segnaposto testo 3"/>
          <p:cNvSpPr/>
          <p:nvPr>
            <p:ph type="body" sz="quarter" idx="21" hasCustomPrompt="1"/>
          </p:nvPr>
        </p:nvSpPr>
        <p:spPr>
          <a:xfrm>
            <a:off x="1092200" y="3043049"/>
            <a:ext cx="3068833" cy="263836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Fare clic per modificare gli stili del testo dello schema</a:t>
            </a:r>
          </a:p>
        </p:txBody>
      </p:sp>
      <p:sp>
        <p:nvSpPr>
          <p:cNvPr id="157" name="Rettangolo 8"/>
          <p:cNvSpPr/>
          <p:nvPr/>
        </p:nvSpPr>
        <p:spPr>
          <a:xfrm>
            <a:off x="0" y="1397000"/>
            <a:ext cx="1036320" cy="132948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8" name="Rettangolo 10"/>
          <p:cNvSpPr/>
          <p:nvPr/>
        </p:nvSpPr>
        <p:spPr>
          <a:xfrm>
            <a:off x="5458983" y="624141"/>
            <a:ext cx="5713841" cy="125667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" name="Connecteur droit 19"/>
          <p:cNvSpPr/>
          <p:nvPr/>
        </p:nvSpPr>
        <p:spPr>
          <a:xfrm flipH="1">
            <a:off x="1092200" y="6446837"/>
            <a:ext cx="1643439" cy="1"/>
          </a:xfrm>
          <a:prstGeom prst="line">
            <a:avLst/>
          </a:prstGeom>
          <a:ln w="28575">
            <a:solidFill>
              <a:srgbClr val="24285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0" name="Connecteur droit 19"/>
          <p:cNvSpPr/>
          <p:nvPr/>
        </p:nvSpPr>
        <p:spPr>
          <a:xfrm flipH="1">
            <a:off x="8420100" y="6429376"/>
            <a:ext cx="1000462" cy="1"/>
          </a:xfrm>
          <a:prstGeom prst="line">
            <a:avLst/>
          </a:prstGeom>
          <a:ln w="28575">
            <a:solidFill>
              <a:srgbClr val="ACCBF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1" name="Connecteur droit 19"/>
          <p:cNvSpPr/>
          <p:nvPr/>
        </p:nvSpPr>
        <p:spPr>
          <a:xfrm flipH="1" flipV="1">
            <a:off x="10765674" y="6446837"/>
            <a:ext cx="407259" cy="6351"/>
          </a:xfrm>
          <a:prstGeom prst="line">
            <a:avLst/>
          </a:prstGeom>
          <a:ln w="28575">
            <a:solidFill>
              <a:srgbClr val="ACCBF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2" name="Segnaposto piè di pagina 2"/>
          <p:cNvSpPr txBox="1"/>
          <p:nvPr/>
        </p:nvSpPr>
        <p:spPr>
          <a:xfrm>
            <a:off x="261849" y="6526443"/>
            <a:ext cx="4754882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900">
                <a:solidFill>
                  <a:srgbClr val="404040"/>
                </a:solidFill>
              </a:defRPr>
            </a:lvl1pPr>
          </a:lstStyle>
          <a:p>
            <a:pPr/>
            <a:r>
              <a:t>Direttori del Corso – M. De Luca – M.A. Zappa</a:t>
            </a:r>
          </a:p>
        </p:txBody>
      </p:sp>
      <p:sp>
        <p:nvSpPr>
          <p:cNvPr id="16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ttangolo 7"/>
          <p:cNvSpPr/>
          <p:nvPr/>
        </p:nvSpPr>
        <p:spPr>
          <a:xfrm>
            <a:off x="0" y="1011980"/>
            <a:ext cx="1036320" cy="685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73" name="Gruppo 11"/>
          <p:cNvGrpSpPr/>
          <p:nvPr/>
        </p:nvGrpSpPr>
        <p:grpSpPr>
          <a:xfrm>
            <a:off x="8166734" y="10622"/>
            <a:ext cx="2857501" cy="6847376"/>
            <a:chOff x="0" y="0"/>
            <a:chExt cx="2857500" cy="6847375"/>
          </a:xfrm>
        </p:grpSpPr>
        <p:sp>
          <p:nvSpPr>
            <p:cNvPr id="171" name="Parallelogramma 14"/>
            <p:cNvSpPr/>
            <p:nvPr/>
          </p:nvSpPr>
          <p:spPr>
            <a:xfrm>
              <a:off x="0" y="0"/>
              <a:ext cx="2857500" cy="6847376"/>
            </a:xfrm>
            <a:prstGeom prst="rect">
              <a:avLst/>
            </a:prstGeom>
            <a:solidFill>
              <a:srgbClr val="FBFCF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2" name="Immagine 9" descr="Immagine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" y="569574"/>
              <a:ext cx="2831283" cy="4929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4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75" name="Corpo livello uno…"/>
          <p:cNvSpPr txBox="1"/>
          <p:nvPr>
            <p:ph type="body" idx="1"/>
          </p:nvPr>
        </p:nvSpPr>
        <p:spPr>
          <a:xfrm>
            <a:off x="1216548" y="2108200"/>
            <a:ext cx="10058401" cy="3760892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6" name="Segnaposto piè di pagina 2"/>
          <p:cNvSpPr txBox="1"/>
          <p:nvPr/>
        </p:nvSpPr>
        <p:spPr>
          <a:xfrm>
            <a:off x="261849" y="6526443"/>
            <a:ext cx="4754882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900">
                <a:solidFill>
                  <a:srgbClr val="404040"/>
                </a:solidFill>
              </a:defRPr>
            </a:lvl1pPr>
          </a:lstStyle>
          <a:p>
            <a:pPr/>
            <a:r>
              <a:t>Direttori del Corso – M. De Luca – M.A. Zappa</a:t>
            </a:r>
          </a:p>
        </p:txBody>
      </p:sp>
      <p:grpSp>
        <p:nvGrpSpPr>
          <p:cNvPr id="180" name="Gruppo 4"/>
          <p:cNvGrpSpPr/>
          <p:nvPr/>
        </p:nvGrpSpPr>
        <p:grpSpPr>
          <a:xfrm>
            <a:off x="-1" y="6133244"/>
            <a:ext cx="12192002" cy="714133"/>
            <a:chOff x="0" y="0"/>
            <a:chExt cx="12192000" cy="714132"/>
          </a:xfrm>
        </p:grpSpPr>
        <p:sp>
          <p:nvSpPr>
            <p:cNvPr id="177" name="Rettangolo 5"/>
            <p:cNvSpPr/>
            <p:nvPr/>
          </p:nvSpPr>
          <p:spPr>
            <a:xfrm rot="16200000">
              <a:off x="6073140" y="-6073141"/>
              <a:ext cx="45720" cy="12192001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8" name="Rettangolo 7"/>
            <p:cNvSpPr/>
            <p:nvPr/>
          </p:nvSpPr>
          <p:spPr>
            <a:xfrm rot="16200000">
              <a:off x="6044045" y="-6002483"/>
              <a:ext cx="103911" cy="12192001"/>
            </a:xfrm>
            <a:prstGeom prst="rect">
              <a:avLst/>
            </a:prstGeom>
            <a:solidFill>
              <a:srgbClr val="2E3D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9" name="Immagine 9" descr="Immagine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45173"/>
              <a:ext cx="12192000" cy="568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uppo 5"/>
          <p:cNvGrpSpPr/>
          <p:nvPr/>
        </p:nvGrpSpPr>
        <p:grpSpPr>
          <a:xfrm>
            <a:off x="8166734" y="10622"/>
            <a:ext cx="2857501" cy="6847376"/>
            <a:chOff x="0" y="0"/>
            <a:chExt cx="2857500" cy="6847375"/>
          </a:xfrm>
        </p:grpSpPr>
        <p:sp>
          <p:nvSpPr>
            <p:cNvPr id="188" name="Parallelogramma 14"/>
            <p:cNvSpPr/>
            <p:nvPr/>
          </p:nvSpPr>
          <p:spPr>
            <a:xfrm>
              <a:off x="0" y="0"/>
              <a:ext cx="2857500" cy="6847376"/>
            </a:xfrm>
            <a:prstGeom prst="rect">
              <a:avLst/>
            </a:prstGeom>
            <a:solidFill>
              <a:srgbClr val="FBFCF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89" name="Immagine 12" descr="Immagine 1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" y="569574"/>
              <a:ext cx="2831283" cy="4929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1" name="Rettangolo 7"/>
          <p:cNvSpPr/>
          <p:nvPr/>
        </p:nvSpPr>
        <p:spPr>
          <a:xfrm>
            <a:off x="15" y="0"/>
            <a:ext cx="4654298" cy="5864225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2" name="Corpo livello uno…"/>
          <p:cNvSpPr txBox="1"/>
          <p:nvPr>
            <p:ph type="body" sz="half" idx="1"/>
          </p:nvPr>
        </p:nvSpPr>
        <p:spPr>
          <a:xfrm>
            <a:off x="5458983" y="497807"/>
            <a:ext cx="5713842" cy="4868611"/>
          </a:xfrm>
          <a:prstGeom prst="rect">
            <a:avLst/>
          </a:prstGeom>
        </p:spPr>
        <p:txBody>
          <a:bodyPr anchor="ctr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3" name="Rettangolo 8"/>
          <p:cNvSpPr/>
          <p:nvPr/>
        </p:nvSpPr>
        <p:spPr>
          <a:xfrm>
            <a:off x="0" y="2003424"/>
            <a:ext cx="1036320" cy="185737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4" name="Rettangolo 10"/>
          <p:cNvSpPr/>
          <p:nvPr/>
        </p:nvSpPr>
        <p:spPr>
          <a:xfrm>
            <a:off x="5458983" y="377397"/>
            <a:ext cx="5713841" cy="125667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5" name="Rettangolo 4"/>
          <p:cNvSpPr/>
          <p:nvPr/>
        </p:nvSpPr>
        <p:spPr>
          <a:xfrm>
            <a:off x="1078229" y="2003423"/>
            <a:ext cx="3576084" cy="1857377"/>
          </a:xfrm>
          <a:prstGeom prst="rect">
            <a:avLst/>
          </a:prstGeom>
          <a:solidFill>
            <a:srgbClr val="1B1E3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6" name="Titolo Testo"/>
          <p:cNvSpPr txBox="1"/>
          <p:nvPr>
            <p:ph type="title"/>
          </p:nvPr>
        </p:nvSpPr>
        <p:spPr>
          <a:xfrm>
            <a:off x="1092200" y="1885125"/>
            <a:ext cx="3314700" cy="2093976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97" name="Rettangolo 17"/>
          <p:cNvSpPr/>
          <p:nvPr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rgbClr val="C9CBE7">
              <a:alpha val="2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8" name="Segnaposto piè di pagina 2"/>
          <p:cNvSpPr txBox="1"/>
          <p:nvPr/>
        </p:nvSpPr>
        <p:spPr>
          <a:xfrm>
            <a:off x="261849" y="6526443"/>
            <a:ext cx="4754882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900">
                <a:solidFill>
                  <a:srgbClr val="404040"/>
                </a:solidFill>
              </a:defRPr>
            </a:lvl1pPr>
          </a:lstStyle>
          <a:p>
            <a:pPr/>
            <a:r>
              <a:t>Direttori del Corso – M. De Luca – M.A. Zappa</a:t>
            </a:r>
          </a:p>
        </p:txBody>
      </p:sp>
      <p:sp>
        <p:nvSpPr>
          <p:cNvPr id="19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uppo 4"/>
          <p:cNvGrpSpPr/>
          <p:nvPr/>
        </p:nvGrpSpPr>
        <p:grpSpPr>
          <a:xfrm>
            <a:off x="8166734" y="10622"/>
            <a:ext cx="2857501" cy="6847376"/>
            <a:chOff x="0" y="0"/>
            <a:chExt cx="2857500" cy="6847375"/>
          </a:xfrm>
        </p:grpSpPr>
        <p:sp>
          <p:nvSpPr>
            <p:cNvPr id="206" name="Parallelogramma 14"/>
            <p:cNvSpPr/>
            <p:nvPr/>
          </p:nvSpPr>
          <p:spPr>
            <a:xfrm>
              <a:off x="0" y="0"/>
              <a:ext cx="2857500" cy="6847376"/>
            </a:xfrm>
            <a:prstGeom prst="rect">
              <a:avLst/>
            </a:prstGeom>
            <a:solidFill>
              <a:srgbClr val="FBFCF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7" name="Immagine 6" descr="Immagine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" y="569574"/>
              <a:ext cx="2831283" cy="4929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9" name="Segnaposto immagine 9"/>
          <p:cNvSpPr/>
          <p:nvPr>
            <p:ph type="pic" sz="half" idx="21"/>
          </p:nvPr>
        </p:nvSpPr>
        <p:spPr>
          <a:xfrm>
            <a:off x="0" y="0"/>
            <a:ext cx="4654297" cy="58642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0" name="Corpo livello uno…"/>
          <p:cNvSpPr txBox="1"/>
          <p:nvPr>
            <p:ph type="body" sz="half" idx="1"/>
          </p:nvPr>
        </p:nvSpPr>
        <p:spPr>
          <a:xfrm>
            <a:off x="5458983" y="497807"/>
            <a:ext cx="5713842" cy="4868611"/>
          </a:xfrm>
          <a:prstGeom prst="rect">
            <a:avLst/>
          </a:prstGeom>
        </p:spPr>
        <p:txBody>
          <a:bodyPr anchor="ctr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1" name="Titolo Testo"/>
          <p:cNvSpPr txBox="1"/>
          <p:nvPr>
            <p:ph type="title"/>
          </p:nvPr>
        </p:nvSpPr>
        <p:spPr>
          <a:xfrm>
            <a:off x="1092200" y="1885125"/>
            <a:ext cx="3068834" cy="2093976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12" name="Segnaposto piè di pagina 2"/>
          <p:cNvSpPr txBox="1"/>
          <p:nvPr/>
        </p:nvSpPr>
        <p:spPr>
          <a:xfrm>
            <a:off x="261849" y="6526443"/>
            <a:ext cx="4754882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900">
                <a:solidFill>
                  <a:srgbClr val="404040"/>
                </a:solidFill>
              </a:defRPr>
            </a:lvl1pPr>
          </a:lstStyle>
          <a:p>
            <a:pPr/>
            <a:r>
              <a:t>Direttori del Corso – M. De Luca – M.A. Zappa</a:t>
            </a:r>
          </a:p>
        </p:txBody>
      </p:sp>
      <p:grpSp>
        <p:nvGrpSpPr>
          <p:cNvPr id="216" name="Gruppo 7"/>
          <p:cNvGrpSpPr/>
          <p:nvPr/>
        </p:nvGrpSpPr>
        <p:grpSpPr>
          <a:xfrm>
            <a:off x="-1" y="6133244"/>
            <a:ext cx="12192002" cy="714133"/>
            <a:chOff x="0" y="0"/>
            <a:chExt cx="12192000" cy="714132"/>
          </a:xfrm>
        </p:grpSpPr>
        <p:sp>
          <p:nvSpPr>
            <p:cNvPr id="213" name="Rettangolo 8"/>
            <p:cNvSpPr/>
            <p:nvPr/>
          </p:nvSpPr>
          <p:spPr>
            <a:xfrm rot="16200000">
              <a:off x="6073140" y="-6073141"/>
              <a:ext cx="45720" cy="12192001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4" name="Rettangolo 10"/>
            <p:cNvSpPr/>
            <p:nvPr/>
          </p:nvSpPr>
          <p:spPr>
            <a:xfrm rot="16200000">
              <a:off x="6044045" y="-6002483"/>
              <a:ext cx="103911" cy="12192001"/>
            </a:xfrm>
            <a:prstGeom prst="rect">
              <a:avLst/>
            </a:prstGeom>
            <a:solidFill>
              <a:srgbClr val="2E3D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15" name="Immagine 12" descr="Immagine 1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45173"/>
              <a:ext cx="12192000" cy="568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uppo 3"/>
          <p:cNvGrpSpPr/>
          <p:nvPr/>
        </p:nvGrpSpPr>
        <p:grpSpPr>
          <a:xfrm>
            <a:off x="8166734" y="10622"/>
            <a:ext cx="2857501" cy="6847376"/>
            <a:chOff x="0" y="0"/>
            <a:chExt cx="2857500" cy="6847375"/>
          </a:xfrm>
        </p:grpSpPr>
        <p:sp>
          <p:nvSpPr>
            <p:cNvPr id="224" name="Parallelogramma 14"/>
            <p:cNvSpPr/>
            <p:nvPr/>
          </p:nvSpPr>
          <p:spPr>
            <a:xfrm>
              <a:off x="0" y="0"/>
              <a:ext cx="2857500" cy="6847376"/>
            </a:xfrm>
            <a:prstGeom prst="rect">
              <a:avLst/>
            </a:prstGeom>
            <a:solidFill>
              <a:srgbClr val="FBFCF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25" name="Immagine 5" descr="Immagin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" y="569574"/>
              <a:ext cx="2831283" cy="4929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7" name="Titolo Testo"/>
          <p:cNvSpPr txBox="1"/>
          <p:nvPr>
            <p:ph type="title"/>
          </p:nvPr>
        </p:nvSpPr>
        <p:spPr>
          <a:xfrm>
            <a:off x="4984722" y="548354"/>
            <a:ext cx="6054847" cy="634337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28" name="Corpo livello uno…"/>
          <p:cNvSpPr txBox="1"/>
          <p:nvPr>
            <p:ph type="body" sz="half" idx="1"/>
          </p:nvPr>
        </p:nvSpPr>
        <p:spPr>
          <a:xfrm>
            <a:off x="5100832" y="1611312"/>
            <a:ext cx="6072100" cy="37551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420623" indent="-219455">
              <a:defRPr sz="2400"/>
            </a:lvl2pPr>
            <a:lvl3pPr marL="658367" indent="-274319">
              <a:defRPr sz="2400"/>
            </a:lvl3pPr>
            <a:lvl4pPr marL="841248" indent="-274320">
              <a:defRPr sz="2400"/>
            </a:lvl4pPr>
            <a:lvl5pPr marL="1024127" indent="-274319"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egnaposto immagine 9"/>
          <p:cNvSpPr/>
          <p:nvPr>
            <p:ph type="pic" sz="half" idx="21"/>
          </p:nvPr>
        </p:nvSpPr>
        <p:spPr>
          <a:xfrm>
            <a:off x="0" y="0"/>
            <a:ext cx="4654297" cy="58642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grpSp>
        <p:nvGrpSpPr>
          <p:cNvPr id="233" name="Gruppo 6"/>
          <p:cNvGrpSpPr/>
          <p:nvPr/>
        </p:nvGrpSpPr>
        <p:grpSpPr>
          <a:xfrm>
            <a:off x="-1" y="6133244"/>
            <a:ext cx="12192002" cy="714133"/>
            <a:chOff x="0" y="0"/>
            <a:chExt cx="12192000" cy="714132"/>
          </a:xfrm>
        </p:grpSpPr>
        <p:sp>
          <p:nvSpPr>
            <p:cNvPr id="230" name="Rettangolo 7"/>
            <p:cNvSpPr/>
            <p:nvPr/>
          </p:nvSpPr>
          <p:spPr>
            <a:xfrm rot="16200000">
              <a:off x="6073140" y="-6073141"/>
              <a:ext cx="45720" cy="12192001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1" name="Rettangolo 8"/>
            <p:cNvSpPr/>
            <p:nvPr/>
          </p:nvSpPr>
          <p:spPr>
            <a:xfrm rot="16200000">
              <a:off x="6044045" y="-6002483"/>
              <a:ext cx="103911" cy="12192001"/>
            </a:xfrm>
            <a:prstGeom prst="rect">
              <a:avLst/>
            </a:prstGeom>
            <a:solidFill>
              <a:srgbClr val="2E3D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32" name="Immagine 10" descr="Immagine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45173"/>
              <a:ext cx="12192000" cy="568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uppo 2"/>
          <p:cNvGrpSpPr/>
          <p:nvPr/>
        </p:nvGrpSpPr>
        <p:grpSpPr>
          <a:xfrm>
            <a:off x="8166734" y="10622"/>
            <a:ext cx="2857501" cy="6847376"/>
            <a:chOff x="0" y="0"/>
            <a:chExt cx="2857500" cy="6847375"/>
          </a:xfrm>
        </p:grpSpPr>
        <p:sp>
          <p:nvSpPr>
            <p:cNvPr id="241" name="Parallelogramma 14"/>
            <p:cNvSpPr/>
            <p:nvPr/>
          </p:nvSpPr>
          <p:spPr>
            <a:xfrm>
              <a:off x="0" y="0"/>
              <a:ext cx="2857500" cy="6847376"/>
            </a:xfrm>
            <a:prstGeom prst="rect">
              <a:avLst/>
            </a:prstGeom>
            <a:solidFill>
              <a:srgbClr val="FBFCF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42" name="Immagine 4" descr="Immagin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" y="569574"/>
              <a:ext cx="2831283" cy="4929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4" name="Segnaposto immagine 9"/>
          <p:cNvSpPr/>
          <p:nvPr>
            <p:ph type="pic" idx="21"/>
          </p:nvPr>
        </p:nvSpPr>
        <p:spPr>
          <a:xfrm>
            <a:off x="0" y="0"/>
            <a:ext cx="12192000" cy="35414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5" name="Titolo Testo"/>
          <p:cNvSpPr txBox="1"/>
          <p:nvPr>
            <p:ph type="title"/>
          </p:nvPr>
        </p:nvSpPr>
        <p:spPr>
          <a:xfrm>
            <a:off x="3068577" y="880375"/>
            <a:ext cx="6054846" cy="634337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Titolo Testo</a:t>
            </a:r>
          </a:p>
        </p:txBody>
      </p:sp>
      <p:sp>
        <p:nvSpPr>
          <p:cNvPr id="246" name="Rettangolo 18"/>
          <p:cNvSpPr/>
          <p:nvPr/>
        </p:nvSpPr>
        <p:spPr>
          <a:xfrm>
            <a:off x="5577840" y="0"/>
            <a:ext cx="1036321" cy="685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arallelogramma 14"/>
          <p:cNvSpPr/>
          <p:nvPr/>
        </p:nvSpPr>
        <p:spPr>
          <a:xfrm>
            <a:off x="7448550" y="0"/>
            <a:ext cx="2857500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5" name="Rettangolo 3"/>
          <p:cNvSpPr/>
          <p:nvPr/>
        </p:nvSpPr>
        <p:spPr>
          <a:xfrm>
            <a:off x="4654312" y="507332"/>
            <a:ext cx="7537688" cy="4849561"/>
          </a:xfrm>
          <a:prstGeom prst="rect">
            <a:avLst/>
          </a:prstGeom>
          <a:solidFill>
            <a:srgbClr val="ACCBF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6" name="Rettangolo 7"/>
          <p:cNvSpPr/>
          <p:nvPr/>
        </p:nvSpPr>
        <p:spPr>
          <a:xfrm>
            <a:off x="15" y="0"/>
            <a:ext cx="4654298" cy="5864225"/>
          </a:xfrm>
          <a:prstGeom prst="rect">
            <a:avLst/>
          </a:prstGeom>
          <a:solidFill>
            <a:srgbClr val="00377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7" name="Titolo Testo"/>
          <p:cNvSpPr txBox="1"/>
          <p:nvPr>
            <p:ph type="title"/>
          </p:nvPr>
        </p:nvSpPr>
        <p:spPr>
          <a:xfrm>
            <a:off x="1092200" y="1885125"/>
            <a:ext cx="3068834" cy="2093976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58" name="Corpo livello uno…"/>
          <p:cNvSpPr txBox="1"/>
          <p:nvPr>
            <p:ph type="body" sz="half" idx="1"/>
          </p:nvPr>
        </p:nvSpPr>
        <p:spPr>
          <a:xfrm>
            <a:off x="6473373" y="943430"/>
            <a:ext cx="4699452" cy="3977367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  <a:lvl2pPr marL="420623" indent="-219455">
              <a:defRPr sz="2400"/>
            </a:lvl2pPr>
            <a:lvl3pPr marL="658367" indent="-274319">
              <a:defRPr sz="2400"/>
            </a:lvl3pPr>
            <a:lvl4pPr marL="841248" indent="-274320">
              <a:defRPr sz="2400"/>
            </a:lvl4pPr>
            <a:lvl5pPr marL="1024127" indent="-274319"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9" name="Rettangolo 19"/>
          <p:cNvSpPr/>
          <p:nvPr/>
        </p:nvSpPr>
        <p:spPr>
          <a:xfrm>
            <a:off x="4370251" y="2322779"/>
            <a:ext cx="1348379" cy="1218665"/>
          </a:xfrm>
          <a:prstGeom prst="rect">
            <a:avLst/>
          </a:prstGeom>
          <a:solidFill>
            <a:srgbClr val="85B2F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arallelogramma 14"/>
          <p:cNvSpPr/>
          <p:nvPr/>
        </p:nvSpPr>
        <p:spPr>
          <a:xfrm>
            <a:off x="7448550" y="0"/>
            <a:ext cx="2857500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8" name="Rettangolo 3"/>
          <p:cNvSpPr/>
          <p:nvPr/>
        </p:nvSpPr>
        <p:spPr>
          <a:xfrm>
            <a:off x="4654312" y="507332"/>
            <a:ext cx="7537688" cy="484956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9" name="Rettangolo 7"/>
          <p:cNvSpPr/>
          <p:nvPr/>
        </p:nvSpPr>
        <p:spPr>
          <a:xfrm>
            <a:off x="15" y="0"/>
            <a:ext cx="4654298" cy="586422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0" name="Titolo Testo"/>
          <p:cNvSpPr txBox="1"/>
          <p:nvPr>
            <p:ph type="title"/>
          </p:nvPr>
        </p:nvSpPr>
        <p:spPr>
          <a:xfrm>
            <a:off x="1092200" y="1885125"/>
            <a:ext cx="3068834" cy="2093976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71" name="Corpo livello uno…"/>
          <p:cNvSpPr txBox="1"/>
          <p:nvPr>
            <p:ph type="body" sz="half" idx="1"/>
          </p:nvPr>
        </p:nvSpPr>
        <p:spPr>
          <a:xfrm>
            <a:off x="6518529" y="943430"/>
            <a:ext cx="4654297" cy="3977367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  <a:lvl2pPr marL="420623" indent="-219455">
              <a:defRPr sz="2400"/>
            </a:lvl2pPr>
            <a:lvl3pPr marL="658367" indent="-274319">
              <a:defRPr sz="2400"/>
            </a:lvl3pPr>
            <a:lvl4pPr marL="841248" indent="-274320">
              <a:defRPr sz="2400"/>
            </a:lvl4pPr>
            <a:lvl5pPr marL="1024127" indent="-274319"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72" name="Rettangolo 17"/>
          <p:cNvSpPr/>
          <p:nvPr/>
        </p:nvSpPr>
        <p:spPr>
          <a:xfrm>
            <a:off x="4370251" y="2322779"/>
            <a:ext cx="1348379" cy="1218665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ttangolo 7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1" name="Segnaposto immagine 2"/>
          <p:cNvSpPr/>
          <p:nvPr>
            <p:ph type="pic" idx="21"/>
          </p:nvPr>
        </p:nvSpPr>
        <p:spPr>
          <a:xfrm>
            <a:off x="14" y="0"/>
            <a:ext cx="12191987" cy="4578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82" name="Titolo Testo"/>
          <p:cNvSpPr txBox="1"/>
          <p:nvPr>
            <p:ph type="title"/>
          </p:nvPr>
        </p:nvSpPr>
        <p:spPr>
          <a:xfrm>
            <a:off x="1097278" y="4799362"/>
            <a:ext cx="10113646" cy="74368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83" name="Corpo livello uno…"/>
          <p:cNvSpPr txBox="1"/>
          <p:nvPr>
            <p:ph type="body" sz="quarter" idx="1"/>
          </p:nvPr>
        </p:nvSpPr>
        <p:spPr>
          <a:xfrm>
            <a:off x="1097278" y="5715000"/>
            <a:ext cx="10113266" cy="60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1pPr>
            <a:lvl2pPr marL="0" indent="457200">
              <a:spcBef>
                <a:spcPts val="6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spcBef>
                <a:spcPts val="6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spcBef>
                <a:spcPts val="6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spcBef>
                <a:spcPts val="6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84" name="Rettangolo 8"/>
          <p:cNvSpPr/>
          <p:nvPr/>
        </p:nvSpPr>
        <p:spPr>
          <a:xfrm>
            <a:off x="3536950" y="4535901"/>
            <a:ext cx="5118100" cy="12566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rallelogramma 14"/>
          <p:cNvSpPr/>
          <p:nvPr/>
        </p:nvSpPr>
        <p:spPr>
          <a:xfrm>
            <a:off x="7972121" y="0"/>
            <a:ext cx="2857501" cy="6858000"/>
          </a:xfrm>
          <a:prstGeom prst="rect">
            <a:avLst/>
          </a:prstGeom>
          <a:solidFill>
            <a:srgbClr val="F2F2F2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" name="Rettangolo 11"/>
          <p:cNvSpPr/>
          <p:nvPr/>
        </p:nvSpPr>
        <p:spPr>
          <a:xfrm>
            <a:off x="4961187" y="0"/>
            <a:ext cx="153927" cy="6858000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" name="Titolo Testo"/>
          <p:cNvSpPr txBox="1"/>
          <p:nvPr>
            <p:ph type="title"/>
          </p:nvPr>
        </p:nvSpPr>
        <p:spPr>
          <a:xfrm>
            <a:off x="6629400" y="758951"/>
            <a:ext cx="4526280" cy="322751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13D61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31" name="Corpo livello uno…"/>
          <p:cNvSpPr txBox="1"/>
          <p:nvPr>
            <p:ph type="body" sz="quarter" idx="1"/>
          </p:nvPr>
        </p:nvSpPr>
        <p:spPr>
          <a:xfrm>
            <a:off x="6632171" y="4508500"/>
            <a:ext cx="4526281" cy="127965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None/>
              <a:defRPr cap="all" spc="200" sz="2400"/>
            </a:lvl1pPr>
            <a:lvl2pPr marL="0" indent="457200">
              <a:buClrTx/>
              <a:buSzTx/>
              <a:buNone/>
              <a:defRPr cap="all" spc="200" sz="2400"/>
            </a:lvl2pPr>
            <a:lvl3pPr marL="0" indent="914400">
              <a:buClrTx/>
              <a:buSzTx/>
              <a:buNone/>
              <a:defRPr cap="all" spc="200" sz="2400"/>
            </a:lvl3pPr>
            <a:lvl4pPr marL="0" indent="1371600">
              <a:buClrTx/>
              <a:buSzTx/>
              <a:buNone/>
              <a:defRPr cap="all" spc="200" sz="2400"/>
            </a:lvl4pPr>
            <a:lvl5pPr marL="0" indent="1828800">
              <a:buClrTx/>
              <a:buSzTx/>
              <a:buNone/>
              <a:defRPr cap="all" spc="200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2" name="Rettangolo 10"/>
          <p:cNvSpPr/>
          <p:nvPr/>
        </p:nvSpPr>
        <p:spPr>
          <a:xfrm>
            <a:off x="4876839" y="0"/>
            <a:ext cx="153927" cy="6858000"/>
          </a:xfrm>
          <a:prstGeom prst="rect">
            <a:avLst/>
          </a:prstGeom>
          <a:solidFill>
            <a:srgbClr val="2E3D9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3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6" y="3840"/>
            <a:ext cx="4881543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tangolo 7"/>
          <p:cNvSpPr/>
          <p:nvPr/>
        </p:nvSpPr>
        <p:spPr>
          <a:xfrm>
            <a:off x="0" y="1011980"/>
            <a:ext cx="1036320" cy="685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4" name="Gruppo 11"/>
          <p:cNvGrpSpPr/>
          <p:nvPr/>
        </p:nvGrpSpPr>
        <p:grpSpPr>
          <a:xfrm>
            <a:off x="8166734" y="10622"/>
            <a:ext cx="2857501" cy="6847376"/>
            <a:chOff x="0" y="0"/>
            <a:chExt cx="2857500" cy="6847375"/>
          </a:xfrm>
        </p:grpSpPr>
        <p:sp>
          <p:nvSpPr>
            <p:cNvPr id="42" name="Parallelogramma 14"/>
            <p:cNvSpPr/>
            <p:nvPr/>
          </p:nvSpPr>
          <p:spPr>
            <a:xfrm>
              <a:off x="0" y="0"/>
              <a:ext cx="2857500" cy="6847376"/>
            </a:xfrm>
            <a:prstGeom prst="rect">
              <a:avLst/>
            </a:prstGeom>
            <a:solidFill>
              <a:srgbClr val="FBFCF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3" name="Immagine 9" descr="Immagine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" y="569574"/>
              <a:ext cx="2831283" cy="4929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5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6" name="Corpo livello uno…"/>
          <p:cNvSpPr txBox="1"/>
          <p:nvPr>
            <p:ph type="body" idx="1"/>
          </p:nvPr>
        </p:nvSpPr>
        <p:spPr>
          <a:xfrm>
            <a:off x="1216548" y="2108200"/>
            <a:ext cx="10058401" cy="3760892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grpSp>
        <p:nvGrpSpPr>
          <p:cNvPr id="50" name="Gruppo 3"/>
          <p:cNvGrpSpPr/>
          <p:nvPr/>
        </p:nvGrpSpPr>
        <p:grpSpPr>
          <a:xfrm>
            <a:off x="-1" y="6133244"/>
            <a:ext cx="12192002" cy="714133"/>
            <a:chOff x="0" y="0"/>
            <a:chExt cx="12192000" cy="714132"/>
          </a:xfrm>
        </p:grpSpPr>
        <p:sp>
          <p:nvSpPr>
            <p:cNvPr id="47" name="Rettangolo 4"/>
            <p:cNvSpPr/>
            <p:nvPr/>
          </p:nvSpPr>
          <p:spPr>
            <a:xfrm rot="16200000">
              <a:off x="6073140" y="-6073141"/>
              <a:ext cx="45720" cy="12192001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" name="Rettangolo 5"/>
            <p:cNvSpPr/>
            <p:nvPr/>
          </p:nvSpPr>
          <p:spPr>
            <a:xfrm rot="16200000">
              <a:off x="6044045" y="-6002483"/>
              <a:ext cx="103911" cy="12192001"/>
            </a:xfrm>
            <a:prstGeom prst="rect">
              <a:avLst/>
            </a:prstGeom>
            <a:solidFill>
              <a:srgbClr val="2E3D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9" name="Immagine 9" descr="Immagine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45173"/>
              <a:ext cx="12192000" cy="568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o 3"/>
          <p:cNvGrpSpPr/>
          <p:nvPr/>
        </p:nvGrpSpPr>
        <p:grpSpPr>
          <a:xfrm>
            <a:off x="8166734" y="10622"/>
            <a:ext cx="2857501" cy="6847376"/>
            <a:chOff x="0" y="0"/>
            <a:chExt cx="2857500" cy="6847375"/>
          </a:xfrm>
        </p:grpSpPr>
        <p:sp>
          <p:nvSpPr>
            <p:cNvPr id="58" name="Parallelogramma 14"/>
            <p:cNvSpPr/>
            <p:nvPr/>
          </p:nvSpPr>
          <p:spPr>
            <a:xfrm>
              <a:off x="0" y="0"/>
              <a:ext cx="2857500" cy="6847376"/>
            </a:xfrm>
            <a:prstGeom prst="rect">
              <a:avLst/>
            </a:prstGeom>
            <a:solidFill>
              <a:srgbClr val="FBFCF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9" name="Immagine 5" descr="Immagin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" y="569574"/>
              <a:ext cx="2831283" cy="4929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1" name="Segnaposto immagine 9"/>
          <p:cNvSpPr/>
          <p:nvPr>
            <p:ph type="pic" idx="21"/>
          </p:nvPr>
        </p:nvSpPr>
        <p:spPr>
          <a:xfrm>
            <a:off x="0" y="0"/>
            <a:ext cx="63119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Rettangolo 12"/>
          <p:cNvSpPr/>
          <p:nvPr/>
        </p:nvSpPr>
        <p:spPr>
          <a:xfrm>
            <a:off x="2451099" y="3568700"/>
            <a:ext cx="8721726" cy="230822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b"/>
          <a:lstStyle/>
          <a:p>
            <a:pPr algn="ctr"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63" name="Titolo Testo"/>
          <p:cNvSpPr txBox="1"/>
          <p:nvPr>
            <p:ph type="title"/>
          </p:nvPr>
        </p:nvSpPr>
        <p:spPr>
          <a:xfrm>
            <a:off x="2641599" y="3746500"/>
            <a:ext cx="8331203" cy="1308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64" name="Corpo livello uno…"/>
          <p:cNvSpPr txBox="1"/>
          <p:nvPr>
            <p:ph type="body" sz="quarter" idx="1"/>
          </p:nvPr>
        </p:nvSpPr>
        <p:spPr>
          <a:xfrm>
            <a:off x="2641600" y="5219700"/>
            <a:ext cx="8331201" cy="58674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5" name="Rettangolo 13"/>
          <p:cNvSpPr/>
          <p:nvPr/>
        </p:nvSpPr>
        <p:spPr>
          <a:xfrm>
            <a:off x="3752850" y="3469101"/>
            <a:ext cx="5118100" cy="125667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69" name="Gruppo 8"/>
          <p:cNvGrpSpPr/>
          <p:nvPr/>
        </p:nvGrpSpPr>
        <p:grpSpPr>
          <a:xfrm>
            <a:off x="-1" y="6133244"/>
            <a:ext cx="12192002" cy="714133"/>
            <a:chOff x="0" y="0"/>
            <a:chExt cx="12192000" cy="714132"/>
          </a:xfrm>
        </p:grpSpPr>
        <p:sp>
          <p:nvSpPr>
            <p:cNvPr id="66" name="Rettangolo 9"/>
            <p:cNvSpPr/>
            <p:nvPr/>
          </p:nvSpPr>
          <p:spPr>
            <a:xfrm rot="16200000">
              <a:off x="6073140" y="-6073141"/>
              <a:ext cx="45720" cy="12192001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7" name="Rettangolo 15"/>
            <p:cNvSpPr/>
            <p:nvPr/>
          </p:nvSpPr>
          <p:spPr>
            <a:xfrm rot="16200000">
              <a:off x="6044045" y="-6002483"/>
              <a:ext cx="103911" cy="12192001"/>
            </a:xfrm>
            <a:prstGeom prst="rect">
              <a:avLst/>
            </a:prstGeom>
            <a:solidFill>
              <a:srgbClr val="2E3D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68" name="Immagine 16" descr="Immagine 1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45173"/>
              <a:ext cx="12192000" cy="568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Intestazione dell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gnaposto immagine 9"/>
          <p:cNvSpPr/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8" name="Rettangolo 12"/>
          <p:cNvSpPr/>
          <p:nvPr/>
        </p:nvSpPr>
        <p:spPr>
          <a:xfrm>
            <a:off x="1735138" y="3568700"/>
            <a:ext cx="8721726" cy="230822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b"/>
          <a:lstStyle/>
          <a:p>
            <a:pPr algn="ctr"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79" name="Titolo Testo"/>
          <p:cNvSpPr txBox="1"/>
          <p:nvPr>
            <p:ph type="title"/>
          </p:nvPr>
        </p:nvSpPr>
        <p:spPr>
          <a:xfrm>
            <a:off x="1930399" y="3746500"/>
            <a:ext cx="8331203" cy="1308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0" name="Corpo livello uno…"/>
          <p:cNvSpPr txBox="1"/>
          <p:nvPr>
            <p:ph type="body" sz="quarter" idx="1"/>
          </p:nvPr>
        </p:nvSpPr>
        <p:spPr>
          <a:xfrm>
            <a:off x="1930400" y="5219700"/>
            <a:ext cx="8331201" cy="58674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None/>
              <a:defRPr cap="all" spc="200" sz="24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" name="Rettangolo 13"/>
          <p:cNvSpPr/>
          <p:nvPr/>
        </p:nvSpPr>
        <p:spPr>
          <a:xfrm>
            <a:off x="3536950" y="3469101"/>
            <a:ext cx="5118100" cy="125667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85" name="Gruppo 3"/>
          <p:cNvGrpSpPr/>
          <p:nvPr/>
        </p:nvGrpSpPr>
        <p:grpSpPr>
          <a:xfrm>
            <a:off x="-1" y="6133244"/>
            <a:ext cx="12192002" cy="714133"/>
            <a:chOff x="0" y="0"/>
            <a:chExt cx="12192000" cy="714132"/>
          </a:xfrm>
        </p:grpSpPr>
        <p:sp>
          <p:nvSpPr>
            <p:cNvPr id="82" name="Rettangolo 4"/>
            <p:cNvSpPr/>
            <p:nvPr/>
          </p:nvSpPr>
          <p:spPr>
            <a:xfrm rot="16200000">
              <a:off x="6073140" y="-6073141"/>
              <a:ext cx="45720" cy="12192001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3" name="Rettangolo 5"/>
            <p:cNvSpPr/>
            <p:nvPr/>
          </p:nvSpPr>
          <p:spPr>
            <a:xfrm rot="16200000">
              <a:off x="6044045" y="-6002483"/>
              <a:ext cx="103911" cy="12192001"/>
            </a:xfrm>
            <a:prstGeom prst="rect">
              <a:avLst/>
            </a:prstGeom>
            <a:solidFill>
              <a:srgbClr val="2E3D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84" name="Immagine 8" descr="Immagine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45173"/>
              <a:ext cx="12192000" cy="568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ttangolo 7"/>
          <p:cNvSpPr/>
          <p:nvPr/>
        </p:nvSpPr>
        <p:spPr>
          <a:xfrm>
            <a:off x="0" y="1011980"/>
            <a:ext cx="1036320" cy="685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96" name="Gruppo 11"/>
          <p:cNvGrpSpPr/>
          <p:nvPr/>
        </p:nvGrpSpPr>
        <p:grpSpPr>
          <a:xfrm>
            <a:off x="8166734" y="10622"/>
            <a:ext cx="2857501" cy="6847376"/>
            <a:chOff x="0" y="0"/>
            <a:chExt cx="2857500" cy="6847375"/>
          </a:xfrm>
        </p:grpSpPr>
        <p:sp>
          <p:nvSpPr>
            <p:cNvPr id="94" name="Parallelogramma 14"/>
            <p:cNvSpPr/>
            <p:nvPr/>
          </p:nvSpPr>
          <p:spPr>
            <a:xfrm>
              <a:off x="0" y="0"/>
              <a:ext cx="2857500" cy="6847376"/>
            </a:xfrm>
            <a:prstGeom prst="rect">
              <a:avLst/>
            </a:prstGeom>
            <a:solidFill>
              <a:srgbClr val="FBFCF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95" name="Immagine 9" descr="Immagine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" y="569574"/>
              <a:ext cx="2831283" cy="4929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98" name="Corpo livello uno…"/>
          <p:cNvSpPr txBox="1"/>
          <p:nvPr>
            <p:ph type="body" sz="half" idx="1"/>
          </p:nvPr>
        </p:nvSpPr>
        <p:spPr>
          <a:xfrm>
            <a:off x="1097280" y="2120900"/>
            <a:ext cx="4639737" cy="3748193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grpSp>
        <p:nvGrpSpPr>
          <p:cNvPr id="102" name="Gruppo 4"/>
          <p:cNvGrpSpPr/>
          <p:nvPr/>
        </p:nvGrpSpPr>
        <p:grpSpPr>
          <a:xfrm>
            <a:off x="-1" y="6133244"/>
            <a:ext cx="12192002" cy="714133"/>
            <a:chOff x="0" y="0"/>
            <a:chExt cx="12192000" cy="714132"/>
          </a:xfrm>
        </p:grpSpPr>
        <p:sp>
          <p:nvSpPr>
            <p:cNvPr id="99" name="Rettangolo 5"/>
            <p:cNvSpPr/>
            <p:nvPr/>
          </p:nvSpPr>
          <p:spPr>
            <a:xfrm rot="16200000">
              <a:off x="6073140" y="-6073141"/>
              <a:ext cx="45720" cy="12192001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Rettangolo 6"/>
            <p:cNvSpPr/>
            <p:nvPr/>
          </p:nvSpPr>
          <p:spPr>
            <a:xfrm rot="16200000">
              <a:off x="6044045" y="-6002483"/>
              <a:ext cx="103911" cy="12192001"/>
            </a:xfrm>
            <a:prstGeom prst="rect">
              <a:avLst/>
            </a:prstGeom>
            <a:solidFill>
              <a:srgbClr val="2E3D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01" name="Immagine 10" descr="Immagine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45173"/>
              <a:ext cx="12192000" cy="568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ttangolo 7"/>
          <p:cNvSpPr/>
          <p:nvPr/>
        </p:nvSpPr>
        <p:spPr>
          <a:xfrm>
            <a:off x="0" y="1011980"/>
            <a:ext cx="1036320" cy="685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13" name="Gruppo 11"/>
          <p:cNvGrpSpPr/>
          <p:nvPr/>
        </p:nvGrpSpPr>
        <p:grpSpPr>
          <a:xfrm>
            <a:off x="8166734" y="10622"/>
            <a:ext cx="2857501" cy="6847376"/>
            <a:chOff x="0" y="0"/>
            <a:chExt cx="2857500" cy="6847375"/>
          </a:xfrm>
        </p:grpSpPr>
        <p:sp>
          <p:nvSpPr>
            <p:cNvPr id="111" name="Parallelogramma 14"/>
            <p:cNvSpPr/>
            <p:nvPr/>
          </p:nvSpPr>
          <p:spPr>
            <a:xfrm>
              <a:off x="0" y="0"/>
              <a:ext cx="2857500" cy="6847376"/>
            </a:xfrm>
            <a:prstGeom prst="rect">
              <a:avLst/>
            </a:prstGeom>
            <a:solidFill>
              <a:srgbClr val="FBFCF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12" name="Immagine 9" descr="Immagine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" y="569574"/>
              <a:ext cx="2831283" cy="4929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4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15" name="Corpo livello uno…"/>
          <p:cNvSpPr txBox="1"/>
          <p:nvPr>
            <p:ph type="body" sz="quarter" idx="1"/>
          </p:nvPr>
        </p:nvSpPr>
        <p:spPr>
          <a:xfrm>
            <a:off x="1097280" y="2057400"/>
            <a:ext cx="4639737" cy="736282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ClrTx/>
              <a:buSzTx/>
              <a:buNone/>
              <a:defRPr b="1" cap="all"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b="1" cap="all"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b="1" cap="all"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b="1" cap="all"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b="1" cap="all" sz="2400">
                <a:solidFill>
                  <a:schemeClr val="accent1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6" name="Segnaposto testo 4"/>
          <p:cNvSpPr/>
          <p:nvPr>
            <p:ph type="body" sz="quarter" idx="21"/>
          </p:nvPr>
        </p:nvSpPr>
        <p:spPr>
          <a:xfrm>
            <a:off x="6515944" y="2057400"/>
            <a:ext cx="4639737" cy="736282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marL="0" indent="0">
              <a:buClrTx/>
              <a:buSzTx/>
              <a:buNone/>
              <a:defRPr b="1" cap="all" sz="2400">
                <a:solidFill>
                  <a:schemeClr val="accent1"/>
                </a:solidFill>
              </a:defRPr>
            </a:pPr>
          </a:p>
        </p:txBody>
      </p:sp>
      <p:grpSp>
        <p:nvGrpSpPr>
          <p:cNvPr id="120" name="Gruppo 6"/>
          <p:cNvGrpSpPr/>
          <p:nvPr/>
        </p:nvGrpSpPr>
        <p:grpSpPr>
          <a:xfrm>
            <a:off x="-1" y="6133244"/>
            <a:ext cx="12192002" cy="714133"/>
            <a:chOff x="0" y="0"/>
            <a:chExt cx="12192000" cy="714132"/>
          </a:xfrm>
        </p:grpSpPr>
        <p:sp>
          <p:nvSpPr>
            <p:cNvPr id="117" name="Rettangolo 7"/>
            <p:cNvSpPr/>
            <p:nvPr/>
          </p:nvSpPr>
          <p:spPr>
            <a:xfrm rot="16200000">
              <a:off x="6073140" y="-6073141"/>
              <a:ext cx="45720" cy="12192001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8" name="Rettangolo 8"/>
            <p:cNvSpPr/>
            <p:nvPr/>
          </p:nvSpPr>
          <p:spPr>
            <a:xfrm rot="16200000">
              <a:off x="6044045" y="-6002483"/>
              <a:ext cx="103911" cy="12192001"/>
            </a:xfrm>
            <a:prstGeom prst="rect">
              <a:avLst/>
            </a:prstGeom>
            <a:solidFill>
              <a:srgbClr val="2E3D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19" name="Immagine 12" descr="Immagine 1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45173"/>
              <a:ext cx="12192000" cy="568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2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uppo 19"/>
          <p:cNvGrpSpPr/>
          <p:nvPr/>
        </p:nvGrpSpPr>
        <p:grpSpPr>
          <a:xfrm>
            <a:off x="-1" y="6133244"/>
            <a:ext cx="12192002" cy="714133"/>
            <a:chOff x="0" y="0"/>
            <a:chExt cx="12192000" cy="714132"/>
          </a:xfrm>
        </p:grpSpPr>
        <p:sp>
          <p:nvSpPr>
            <p:cNvPr id="136" name="Rettangolo 9"/>
            <p:cNvSpPr/>
            <p:nvPr/>
          </p:nvSpPr>
          <p:spPr>
            <a:xfrm rot="16200000">
              <a:off x="6073140" y="-6073141"/>
              <a:ext cx="45720" cy="12192001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" name="Rettangolo 8"/>
            <p:cNvSpPr/>
            <p:nvPr/>
          </p:nvSpPr>
          <p:spPr>
            <a:xfrm rot="16200000">
              <a:off x="6044045" y="-6002483"/>
              <a:ext cx="103911" cy="12192001"/>
            </a:xfrm>
            <a:prstGeom prst="rect">
              <a:avLst/>
            </a:prstGeom>
            <a:solidFill>
              <a:srgbClr val="2E3D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38" name="Immagine 11" descr="Immagine 1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45173"/>
              <a:ext cx="12192000" cy="568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2" name="Gruppo 18"/>
          <p:cNvGrpSpPr/>
          <p:nvPr/>
        </p:nvGrpSpPr>
        <p:grpSpPr>
          <a:xfrm>
            <a:off x="8166734" y="10622"/>
            <a:ext cx="2857501" cy="6119552"/>
            <a:chOff x="0" y="0"/>
            <a:chExt cx="2857500" cy="6119550"/>
          </a:xfrm>
        </p:grpSpPr>
        <p:sp>
          <p:nvSpPr>
            <p:cNvPr id="140" name="Parallelogramma 14"/>
            <p:cNvSpPr/>
            <p:nvPr/>
          </p:nvSpPr>
          <p:spPr>
            <a:xfrm>
              <a:off x="0" y="-1"/>
              <a:ext cx="2857500" cy="6119552"/>
            </a:xfrm>
            <a:prstGeom prst="rect">
              <a:avLst/>
            </a:prstGeom>
            <a:solidFill>
              <a:srgbClr val="FBFCF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41" name="Immagine 17" descr="Immagine 1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" y="569573"/>
              <a:ext cx="2831283" cy="49296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3" name="Numero diapositiva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11"/>
          <p:cNvGrpSpPr/>
          <p:nvPr/>
        </p:nvGrpSpPr>
        <p:grpSpPr>
          <a:xfrm>
            <a:off x="8166734" y="10622"/>
            <a:ext cx="2857501" cy="6847376"/>
            <a:chOff x="0" y="0"/>
            <a:chExt cx="2857500" cy="6847375"/>
          </a:xfrm>
        </p:grpSpPr>
        <p:sp>
          <p:nvSpPr>
            <p:cNvPr id="2" name="Parallelogramma 14"/>
            <p:cNvSpPr/>
            <p:nvPr/>
          </p:nvSpPr>
          <p:spPr>
            <a:xfrm>
              <a:off x="0" y="0"/>
              <a:ext cx="2857500" cy="6847376"/>
            </a:xfrm>
            <a:prstGeom prst="rect">
              <a:avLst/>
            </a:prstGeom>
            <a:solidFill>
              <a:srgbClr val="FBFCF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" name="Immagine 9" descr="Immagine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" y="569574"/>
              <a:ext cx="2831283" cy="4929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" name="Titolo Testo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grpSp>
        <p:nvGrpSpPr>
          <p:cNvPr id="9" name="Gruppo 2"/>
          <p:cNvGrpSpPr/>
          <p:nvPr/>
        </p:nvGrpSpPr>
        <p:grpSpPr>
          <a:xfrm>
            <a:off x="-1" y="6133244"/>
            <a:ext cx="12192002" cy="714133"/>
            <a:chOff x="0" y="0"/>
            <a:chExt cx="12192000" cy="714132"/>
          </a:xfrm>
        </p:grpSpPr>
        <p:sp>
          <p:nvSpPr>
            <p:cNvPr id="6" name="Rettangolo 3"/>
            <p:cNvSpPr/>
            <p:nvPr/>
          </p:nvSpPr>
          <p:spPr>
            <a:xfrm rot="16200000">
              <a:off x="6073140" y="-6073141"/>
              <a:ext cx="45720" cy="12192001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" name="Rettangolo 4"/>
            <p:cNvSpPr/>
            <p:nvPr/>
          </p:nvSpPr>
          <p:spPr>
            <a:xfrm rot="16200000">
              <a:off x="6044045" y="-6002483"/>
              <a:ext cx="103911" cy="12192001"/>
            </a:xfrm>
            <a:prstGeom prst="rect">
              <a:avLst/>
            </a:prstGeom>
            <a:solidFill>
              <a:srgbClr val="2E3D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8" name="Immagine 8" descr="Immagine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45173"/>
              <a:ext cx="12192000" cy="568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Corpo livello uno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" name="Numero diapositiva"/>
          <p:cNvSpPr txBox="1"/>
          <p:nvPr>
            <p:ph type="sldNum" sz="quarter" idx="2"/>
          </p:nvPr>
        </p:nvSpPr>
        <p:spPr>
          <a:xfrm>
            <a:off x="10922803" y="6515144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66700" marR="0" indent="-2667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1pPr>
      <a:lvl2pPr marL="404368" marR="0" indent="-2032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2pPr>
      <a:lvl3pPr marL="645305" marR="0" indent="-261257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3pPr>
      <a:lvl4pPr marL="828185" marR="0" indent="-261257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4pPr>
      <a:lvl5pPr marL="1011065" marR="0" indent="-261257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5pPr>
      <a:lvl6pPr marL="1197971" marR="0" indent="-326571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6pPr>
      <a:lvl7pPr marL="1397971" marR="0" indent="-326571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7pPr>
      <a:lvl8pPr marL="1597971" marR="0" indent="-326571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8pPr>
      <a:lvl9pPr marL="1797971" marR="0" indent="-326571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Relationship Id="rId4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itolo 2"/>
          <p:cNvSpPr txBox="1"/>
          <p:nvPr>
            <p:ph type="title"/>
          </p:nvPr>
        </p:nvSpPr>
        <p:spPr>
          <a:xfrm>
            <a:off x="5778170" y="475662"/>
            <a:ext cx="5963810" cy="2806370"/>
          </a:xfrm>
          <a:prstGeom prst="rect">
            <a:avLst/>
          </a:prstGeom>
        </p:spPr>
        <p:txBody>
          <a:bodyPr/>
          <a:lstStyle>
            <a:lvl1pPr defTabSz="585215">
              <a:defRPr spc="-64" sz="3839">
                <a:solidFill>
                  <a:srgbClr val="304297"/>
                </a:solidFill>
              </a:defRPr>
            </a:lvl1pPr>
          </a:lstStyle>
          <a:p>
            <a:pPr/>
            <a:r>
              <a:t>Predittori di insuccesso ponderale precoce dopo chirurgia bariatrica: esperienza di un singolo centro</a:t>
            </a:r>
          </a:p>
        </p:txBody>
      </p:sp>
      <p:sp>
        <p:nvSpPr>
          <p:cNvPr id="295" name="Sottotitolo 3"/>
          <p:cNvSpPr txBox="1"/>
          <p:nvPr>
            <p:ph type="body" sz="quarter" idx="1"/>
          </p:nvPr>
        </p:nvSpPr>
        <p:spPr>
          <a:xfrm>
            <a:off x="5985683" y="3668985"/>
            <a:ext cx="5548785" cy="1279653"/>
          </a:xfrm>
          <a:prstGeom prst="rect">
            <a:avLst/>
          </a:prstGeom>
        </p:spPr>
        <p:txBody>
          <a:bodyPr/>
          <a:lstStyle/>
          <a:p>
            <a:pPr defTabSz="896111">
              <a:spcBef>
                <a:spcPts val="1100"/>
              </a:spcBef>
              <a:defRPr b="1" spc="196" sz="2744">
                <a:solidFill>
                  <a:srgbClr val="E79130"/>
                </a:solidFill>
              </a:defRPr>
            </a:pPr>
            <a:r>
              <a:t>DI MAURO DANIELA, MD</a:t>
            </a:r>
          </a:p>
          <a:p>
            <a:pPr defTabSz="896111">
              <a:spcBef>
                <a:spcPts val="0"/>
              </a:spcBef>
              <a:defRPr b="1" cap="none" i="1" spc="0" sz="1666">
                <a:solidFill>
                  <a:srgbClr val="F5C242"/>
                </a:solidFill>
              </a:defRPr>
            </a:pPr>
            <a:r>
              <a:t>MFS in Chirurgia Generale, Alma Mater Studiorum - Università di Bologna</a:t>
            </a:r>
          </a:p>
        </p:txBody>
      </p:sp>
      <p:sp>
        <p:nvSpPr>
          <p:cNvPr id="296" name="Sottotitolo 3"/>
          <p:cNvSpPr txBox="1"/>
          <p:nvPr/>
        </p:nvSpPr>
        <p:spPr>
          <a:xfrm>
            <a:off x="5994982" y="5131599"/>
            <a:ext cx="4526281" cy="127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defRPr b="1" sz="1700">
                <a:solidFill>
                  <a:srgbClr val="F5C242"/>
                </a:solidFill>
              </a:defRPr>
            </a:pPr>
            <a:r>
              <a:t>U.O. Chirurgia Metabolica e dell’Obesità </a:t>
            </a:r>
          </a:p>
          <a:p>
            <a:pPr>
              <a:defRPr b="1" sz="1700">
                <a:solidFill>
                  <a:srgbClr val="F5C242"/>
                </a:solidFill>
              </a:defRPr>
            </a:pPr>
            <a:r>
              <a:t>IRCCS AOU Policlinico di Sant’Orsola, Bologna</a:t>
            </a:r>
          </a:p>
          <a:p>
            <a:pPr>
              <a:defRPr b="1" sz="1700">
                <a:solidFill>
                  <a:srgbClr val="F5C242"/>
                </a:solidFill>
              </a:defRPr>
            </a:pPr>
            <a:r>
              <a:t>Direttore: Prof. Bernante Paolo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itolo 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Conclusioni</a:t>
            </a:r>
          </a:p>
        </p:txBody>
      </p:sp>
      <p:sp>
        <p:nvSpPr>
          <p:cNvPr id="347" name="11% dei pazienti non ha raggiunto una perdita di peso totale ≥20% a 12 mesi.…"/>
          <p:cNvSpPr txBox="1"/>
          <p:nvPr>
            <p:ph type="body" idx="4294967295"/>
          </p:nvPr>
        </p:nvSpPr>
        <p:spPr>
          <a:xfrm>
            <a:off x="275220" y="2086712"/>
            <a:ext cx="10211554" cy="3657601"/>
          </a:xfrm>
          <a:prstGeom prst="rect">
            <a:avLst/>
          </a:prstGeom>
        </p:spPr>
        <p:txBody>
          <a:bodyPr/>
          <a:lstStyle/>
          <a:p>
            <a:pPr/>
            <a:r>
              <a:t>11% dei pazienti non ha raggiunto una perdita di peso totale ≥20% a 12 mesi. </a:t>
            </a:r>
          </a:p>
          <a:p>
            <a:pPr/>
            <a:r>
              <a:t>Le comorbidità metaboliche e respiratorie emergono come potenziali predittori.</a:t>
            </a:r>
          </a:p>
          <a:p>
            <a:pPr/>
            <a:r>
              <a:t>Servono analisi multivariate per confermare i fattori indipendenti.</a:t>
            </a:r>
          </a:p>
          <a:p>
            <a:pPr/>
            <a:r>
              <a:t>Identificare precocemente i </a:t>
            </a:r>
            <a:r>
              <a:rPr i="1"/>
              <a:t>poor responder</a:t>
            </a:r>
            <a:r>
              <a:t> può orientare il follow-up personalizzato.</a:t>
            </a:r>
          </a:p>
        </p:txBody>
      </p:sp>
      <p:sp>
        <p:nvSpPr>
          <p:cNvPr id="348" name="Rettangolo 7"/>
          <p:cNvSpPr/>
          <p:nvPr/>
        </p:nvSpPr>
        <p:spPr>
          <a:xfrm>
            <a:off x="0" y="1011980"/>
            <a:ext cx="1036320" cy="685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itolo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Grazie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itolo 6"/>
          <p:cNvSpPr txBox="1"/>
          <p:nvPr>
            <p:ph type="title"/>
          </p:nvPr>
        </p:nvSpPr>
        <p:spPr>
          <a:xfrm>
            <a:off x="1066800" y="325185"/>
            <a:ext cx="10058400" cy="1450758"/>
          </a:xfrm>
          <a:prstGeom prst="rect">
            <a:avLst/>
          </a:prstGeom>
        </p:spPr>
        <p:txBody>
          <a:bodyPr/>
          <a:lstStyle/>
          <a:p>
            <a:pPr/>
            <a:r>
              <a:t>Background</a:t>
            </a:r>
          </a:p>
        </p:txBody>
      </p:sp>
      <p:sp>
        <p:nvSpPr>
          <p:cNvPr id="301" name="Una quota non trascurabile di pazienti sottoposti a chirurgia bariatrica non raggiunge la perdita di peso attesa a 12 mesi.…"/>
          <p:cNvSpPr txBox="1"/>
          <p:nvPr>
            <p:ph type="body" idx="4294967295"/>
          </p:nvPr>
        </p:nvSpPr>
        <p:spPr>
          <a:xfrm>
            <a:off x="320946" y="2273459"/>
            <a:ext cx="10935836" cy="3284107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None/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/>
            <a:r>
              <a:t>Una quota non trascurabile di pazienti sottoposti a chirurgia bariatrica non raggiunge la perdita di peso attesa a 12 mesi.</a:t>
            </a:r>
          </a:p>
          <a:p>
            <a:pPr/>
            <a:r>
              <a:t>Identificare i possibili predittori di risposta alla chirurgia potrebbe ottimizzare la selezione dei pazienti e il follow-up.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olo 6"/>
          <p:cNvSpPr txBox="1"/>
          <p:nvPr>
            <p:ph type="title"/>
          </p:nvPr>
        </p:nvSpPr>
        <p:spPr>
          <a:xfrm>
            <a:off x="1066800" y="325185"/>
            <a:ext cx="10058400" cy="1450758"/>
          </a:xfrm>
          <a:prstGeom prst="rect">
            <a:avLst/>
          </a:prstGeom>
        </p:spPr>
        <p:txBody>
          <a:bodyPr/>
          <a:lstStyle/>
          <a:p>
            <a:pPr/>
            <a:r>
              <a:t>Definizioni chiave</a:t>
            </a:r>
          </a:p>
        </p:txBody>
      </p:sp>
      <p:pic>
        <p:nvPicPr>
          <p:cNvPr id="306" name="Senza nome.pdf" descr="Senza nom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094" y="3538495"/>
            <a:ext cx="7723006" cy="2064359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Risposta iniziale sub-ottimale: %TWL &lt; 20 oppure un miglioramento insolitamente modesto di una complicanza clinicamente significativa dell'obesità…"/>
          <p:cNvSpPr txBox="1"/>
          <p:nvPr>
            <p:ph type="body" idx="4294967295"/>
          </p:nvPr>
        </p:nvSpPr>
        <p:spPr>
          <a:xfrm>
            <a:off x="275529" y="1786946"/>
            <a:ext cx="10935836" cy="3284108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Risposta iniziale sub-ottimale: %TWL &lt; 20 oppure un miglioramento insolitamente modesto di una complicanza clinicamente significativa dell'obesità </a:t>
            </a:r>
          </a:p>
          <a:p>
            <a:pPr/>
            <a:r>
              <a:t>Recupero di peso: aumento &gt; 30 % del peso perso o peggioramento di una complicanza dell’obesità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olo 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Obiettivi </a:t>
            </a:r>
          </a:p>
        </p:txBody>
      </p:sp>
      <p:pic>
        <p:nvPicPr>
          <p:cNvPr id="312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86221" y="454879"/>
            <a:ext cx="1114206" cy="1114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Unknown.png" descr="Unknow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24062" y="454879"/>
            <a:ext cx="3592197" cy="1114205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End-point primario:…"/>
          <p:cNvSpPr txBox="1"/>
          <p:nvPr>
            <p:ph type="body" sz="quarter" idx="4294967295"/>
          </p:nvPr>
        </p:nvSpPr>
        <p:spPr>
          <a:xfrm>
            <a:off x="286633" y="2084650"/>
            <a:ext cx="10950933" cy="131561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500"/>
              </a:spcBef>
              <a:buClrTx/>
              <a:buSzTx/>
              <a:buNone/>
              <a:defRPr b="1"/>
            </a:pPr>
            <a:r>
              <a:t>End-point primario: </a:t>
            </a:r>
          </a:p>
          <a:p>
            <a:pPr/>
            <a:r>
              <a:t>Identificazione di fattori predisponenti ad una risposta sub ottimale ad un anno dal trattamento chirurgico (Non Responder/Poor Responder)</a:t>
            </a:r>
          </a:p>
        </p:txBody>
      </p:sp>
      <p:sp>
        <p:nvSpPr>
          <p:cNvPr id="315" name="End-point secondari:…"/>
          <p:cNvSpPr txBox="1"/>
          <p:nvPr/>
        </p:nvSpPr>
        <p:spPr>
          <a:xfrm>
            <a:off x="236697" y="3560430"/>
            <a:ext cx="11050805" cy="1876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1500"/>
              </a:spcBef>
              <a:defRPr b="1" sz="2000">
                <a:solidFill>
                  <a:srgbClr val="404040"/>
                </a:solidFill>
              </a:defRPr>
            </a:pPr>
            <a:r>
              <a:t>End-point secondari</a:t>
            </a:r>
            <a:r>
              <a:rPr b="0"/>
              <a:t>: </a:t>
            </a:r>
            <a:endParaRPr b="0"/>
          </a:p>
          <a:p>
            <a:pPr marL="266700" indent="-266700">
              <a:spcBef>
                <a:spcPts val="1200"/>
              </a:spcBef>
              <a:buClr>
                <a:schemeClr val="accent1"/>
              </a:buClr>
              <a:buSzPct val="100000"/>
              <a:buChar char="▪"/>
              <a:defRPr sz="2000">
                <a:solidFill>
                  <a:srgbClr val="404040"/>
                </a:solidFill>
              </a:defRPr>
            </a:pPr>
            <a:r>
              <a:t>Valutare  l’impatto delle comorbidità metaboliche sull’andamento della perdita di peso </a:t>
            </a:r>
          </a:p>
          <a:p>
            <a:pPr marL="266700" indent="-266700">
              <a:spcBef>
                <a:spcPts val="1200"/>
              </a:spcBef>
              <a:buClr>
                <a:schemeClr val="accent1"/>
              </a:buClr>
              <a:buSzPct val="100000"/>
              <a:buChar char="▪"/>
              <a:defRPr sz="2000">
                <a:solidFill>
                  <a:srgbClr val="404040"/>
                </a:solidFill>
              </a:defRPr>
            </a:pPr>
            <a:r>
              <a:t>Analizzare la relazione tra aderenza al follow-up post-operatorio e risultati in termini di perdita di peso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itolo 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Materiali e metodi </a:t>
            </a:r>
          </a:p>
        </p:txBody>
      </p:sp>
      <p:pic>
        <p:nvPicPr>
          <p:cNvPr id="320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4896" y="458944"/>
            <a:ext cx="1106074" cy="1106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Unknown.png" descr="Unknow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73555" y="458944"/>
            <a:ext cx="3565981" cy="1106075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793 pazienti ( 173 M, 621 F) - 2019/2024…"/>
          <p:cNvSpPr txBox="1"/>
          <p:nvPr>
            <p:ph type="body" idx="4294967295"/>
          </p:nvPr>
        </p:nvSpPr>
        <p:spPr>
          <a:xfrm>
            <a:off x="286633" y="2084650"/>
            <a:ext cx="10950933" cy="3862788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793 pazienti ( 173 M, 621 F) - 2019/2024</a:t>
            </a:r>
          </a:p>
          <a:p>
            <a:pPr/>
            <a:r>
              <a:t>Studio retrospettivo </a:t>
            </a:r>
          </a:p>
          <a:p>
            <a:pPr/>
            <a:r>
              <a:rPr b="1"/>
              <a:t>Criteri di esclusione:</a:t>
            </a:r>
            <a:r>
              <a:t> interruzione precoce del follow-up, interventi chirurgici di conversione </a:t>
            </a:r>
          </a:p>
          <a:p>
            <a:pPr/>
            <a:r>
              <a:t>È stata calcolata la percentuale di perdita di peso totale (TWL) a 12 mesi, identificando i pazienti con TWL &lt;20%</a:t>
            </a:r>
          </a:p>
        </p:txBody>
      </p:sp>
      <p:pic>
        <p:nvPicPr>
          <p:cNvPr id="323" name="Calculation-of-postoperative-weight-loss.png" descr="Calculation-of-postoperative-weight-los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01222" y="4053020"/>
            <a:ext cx="5121755" cy="1767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itolo 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Risultati </a:t>
            </a:r>
          </a:p>
        </p:txBody>
      </p:sp>
      <p:sp>
        <p:nvSpPr>
          <p:cNvPr id="328" name="90 pazienti  (11,3%) con %TWL &lt;20%.…"/>
          <p:cNvSpPr txBox="1"/>
          <p:nvPr/>
        </p:nvSpPr>
        <p:spPr>
          <a:xfrm>
            <a:off x="192346" y="1982624"/>
            <a:ext cx="11032892" cy="415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266700" indent="-266700">
              <a:spcBef>
                <a:spcPts val="1200"/>
              </a:spcBef>
              <a:buClr>
                <a:schemeClr val="accent1"/>
              </a:buClr>
              <a:buSzPct val="100000"/>
              <a:buChar char="▪"/>
              <a:defRPr b="1" sz="3000">
                <a:solidFill>
                  <a:srgbClr val="404040"/>
                </a:solidFill>
              </a:defRPr>
            </a:pPr>
            <a:r>
              <a:t>90 pazienti 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535353"/>
                </a:solidFill>
              </a:rPr>
              <a:t>(11,3%)</a:t>
            </a:r>
            <a:r>
              <a:rPr b="0"/>
              <a:t> con %TWL &lt;20%.</a:t>
            </a:r>
            <a:endParaRPr b="0"/>
          </a:p>
          <a:p>
            <a:pPr marL="266700" indent="-266700">
              <a:spcBef>
                <a:spcPts val="1200"/>
              </a:spcBef>
              <a:buClr>
                <a:schemeClr val="accent1"/>
              </a:buClr>
              <a:buSzPct val="100000"/>
              <a:buChar char="▪"/>
              <a:defRPr b="1" sz="3000">
                <a:solidFill>
                  <a:srgbClr val="404040"/>
                </a:solidFill>
              </a:defRPr>
            </a:pPr>
            <a:r>
              <a:rPr b="0">
                <a:solidFill>
                  <a:srgbClr val="000000"/>
                </a:solidFill>
              </a:rPr>
              <a:t>Distribuzione:</a:t>
            </a:r>
            <a:r>
              <a:rPr b="0"/>
              <a:t> </a:t>
            </a:r>
            <a:r>
              <a:t>82 SG, 7 RYGB, 1 OAGB</a:t>
            </a:r>
            <a:endParaRPr b="0"/>
          </a:p>
          <a:p>
            <a:pPr marL="266700" indent="-266700">
              <a:spcBef>
                <a:spcPts val="1200"/>
              </a:spcBef>
              <a:buClr>
                <a:schemeClr val="accent1"/>
              </a:buClr>
              <a:buSzPct val="100000"/>
              <a:buChar char="▪"/>
              <a:defRPr b="1" sz="3000">
                <a:solidFill>
                  <a:srgbClr val="404040"/>
                </a:solidFill>
              </a:defRPr>
            </a:pPr>
            <a:r>
              <a:t>Prevalenza femminile (73%)</a:t>
            </a:r>
          </a:p>
          <a:p>
            <a:pPr marL="266700" indent="-266700">
              <a:spcBef>
                <a:spcPts val="1200"/>
              </a:spcBef>
              <a:buClr>
                <a:schemeClr val="accent1"/>
              </a:buClr>
              <a:buSzPct val="100000"/>
              <a:buChar char="▪"/>
              <a:defRPr b="1" sz="3000">
                <a:solidFill>
                  <a:srgbClr val="404040"/>
                </a:solidFill>
              </a:defRPr>
            </a:pPr>
            <a:r>
              <a:rPr>
                <a:solidFill>
                  <a:srgbClr val="535353"/>
                </a:solidFill>
              </a:rPr>
              <a:t>Alta frequenza di:</a:t>
            </a:r>
            <a:br/>
            <a:r>
              <a:t>▪ DM II (43%),</a:t>
            </a:r>
            <a:br/>
            <a:r>
              <a:t>▪ OSAS (26%),</a:t>
            </a:r>
            <a:br/>
            <a:r>
              <a:t>▪ Psicopatologia (13%).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" name="Comorbidità della coorte"/>
          <p:cNvGraphicFramePr/>
          <p:nvPr/>
        </p:nvGraphicFramePr>
        <p:xfrm>
          <a:off x="189269" y="740195"/>
          <a:ext cx="5921704" cy="459196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33" name="Comorbidità %TWL&lt;20"/>
          <p:cNvGraphicFramePr/>
          <p:nvPr/>
        </p:nvGraphicFramePr>
        <p:xfrm>
          <a:off x="6172662" y="740195"/>
          <a:ext cx="5921703" cy="439551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olo 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Clusters of obesity  </a:t>
            </a:r>
          </a:p>
        </p:txBody>
      </p:sp>
      <p:pic>
        <p:nvPicPr>
          <p:cNvPr id="336" name="IMG_7827.jpg" descr="IMG_7827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0773"/>
          <a:stretch>
            <a:fillRect/>
          </a:stretch>
        </p:blipFill>
        <p:spPr>
          <a:xfrm>
            <a:off x="9134185" y="107207"/>
            <a:ext cx="2973162" cy="1515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Senza nome.pdf" descr="Senza nom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3514" y="5234772"/>
            <a:ext cx="6629401" cy="7747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38" name="Tabella 1"/>
          <p:cNvGraphicFramePr/>
          <p:nvPr/>
        </p:nvGraphicFramePr>
        <p:xfrm>
          <a:off x="304238" y="1776175"/>
          <a:ext cx="9240722" cy="363053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076006"/>
                <a:gridCol w="3884187"/>
                <a:gridCol w="2267826"/>
              </a:tblGrid>
              <a:tr h="643576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Cluster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Profilo metabolico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Risposta attesa</a:t>
                      </a:r>
                    </a:p>
                  </a:txBody>
                  <a:tcPr marL="0" marR="0" marT="0" marB="0" anchor="ctr" anchorCtr="0" horzOverflow="overflow"/>
                </a:tc>
              </a:tr>
              <a:tr h="731341">
                <a:tc>
                  <a:txBody>
                    <a:bodyPr/>
                    <a:lstStyle/>
                    <a:p>
                      <a:pPr marL="266700" indent="-266700" algn="l"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Char char="▪"/>
                        <a:defRPr sz="2000">
                          <a:solidFill>
                            <a:srgbClr val="404040"/>
                          </a:solidFill>
                        </a:defRPr>
                      </a:pPr>
                      <a:r>
                        <a:t>BCAA- Dominant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marL="266700" indent="-266700" algn="l"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Char char="▪"/>
                        <a:defRPr sz="2000">
                          <a:solidFill>
                            <a:srgbClr val="404040"/>
                          </a:solidFill>
                        </a:defRPr>
                      </a:pPr>
                      <a:r>
                        <a:t>↑ Valine, Leucine, Isoleucine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marL="266700" indent="-266700" algn="l"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Char char="▪"/>
                        <a:defRPr sz="2000">
                          <a:solidFill>
                            <a:srgbClr val="404040"/>
                          </a:solidFill>
                        </a:defRPr>
                      </a:pPr>
                      <a:r>
                        <a:t> super responder</a:t>
                      </a:r>
                    </a:p>
                  </a:txBody>
                  <a:tcPr marL="0" marR="0" marT="0" marB="0" anchor="t" anchorCtr="0" horzOverflow="overflow"/>
                </a:tc>
              </a:tr>
              <a:tr h="643576">
                <a:tc>
                  <a:txBody>
                    <a:bodyPr/>
                    <a:lstStyle/>
                    <a:p>
                      <a:pPr marL="266700" indent="-266700" algn="l"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Char char="▪"/>
                        <a:defRPr sz="2000">
                          <a:solidFill>
                            <a:srgbClr val="404040"/>
                          </a:solidFill>
                        </a:defRPr>
                      </a:pPr>
                      <a:r>
                        <a:t>TMAO/Glycine-Impaired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marL="266700" indent="-266700" algn="l"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Char char="▪"/>
                        <a:defRPr sz="2000">
                          <a:solidFill>
                            <a:srgbClr val="404040"/>
                          </a:solidFill>
                        </a:defRPr>
                      </a:pPr>
                      <a:r>
                        <a:t>↑ Trimethylamine N-Oxide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marL="266700" indent="-266700" algn="l"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Char char="▪"/>
                        <a:defRPr sz="2000">
                          <a:solidFill>
                            <a:srgbClr val="404040"/>
                          </a:solidFill>
                        </a:defRPr>
                      </a:pPr>
                      <a:r>
                        <a:t>poor responder </a:t>
                      </a:r>
                    </a:p>
                  </a:txBody>
                  <a:tcPr marL="0" marR="0" marT="0" marB="0" anchor="t" anchorCtr="0" horzOverflow="overflow"/>
                </a:tc>
              </a:tr>
              <a:tr h="643576">
                <a:tc>
                  <a:txBody>
                    <a:bodyPr/>
                    <a:lstStyle/>
                    <a:p>
                      <a:pPr marL="266700" indent="-266700" algn="l"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Char char="▪"/>
                        <a:defRPr sz="2000">
                          <a:solidFill>
                            <a:srgbClr val="404040"/>
                          </a:solidFill>
                        </a:defRPr>
                      </a:pPr>
                      <a:r>
                        <a:t>Ketogenic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marL="266700" indent="-266700" algn="l"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Char char="▪"/>
                        <a:defRPr sz="2000">
                          <a:solidFill>
                            <a:srgbClr val="404040"/>
                          </a:solidFill>
                        </a:defRPr>
                      </a:pPr>
                      <a:r>
                        <a:t>↑ 3-Hydroxybutyrate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marL="266700" indent="-266700" algn="l"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Char char="▪"/>
                        <a:defRPr sz="2000">
                          <a:solidFill>
                            <a:srgbClr val="404040"/>
                          </a:solidFill>
                        </a:defRPr>
                      </a:pPr>
                      <a:r>
                        <a:t> super responder</a:t>
                      </a:r>
                    </a:p>
                  </a:txBody>
                  <a:tcPr marL="0" marR="0" marT="0" marB="0" anchor="t" anchorCtr="0" horzOverflow="overflow"/>
                </a:tc>
              </a:tr>
              <a:tr h="643576">
                <a:tc>
                  <a:txBody>
                    <a:bodyPr/>
                    <a:lstStyle/>
                    <a:p>
                      <a:pPr marL="266700" indent="-266700" algn="l"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Char char="▪"/>
                        <a:defRPr sz="2000">
                          <a:solidFill>
                            <a:srgbClr val="404040"/>
                          </a:solidFill>
                        </a:defRPr>
                      </a:pPr>
                      <a:r>
                        <a:t>Inflammatory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marL="266700" indent="-266700" algn="l"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Char char="▪"/>
                        <a:defRPr sz="2000">
                          <a:solidFill>
                            <a:srgbClr val="404040"/>
                          </a:solidFill>
                        </a:defRPr>
                      </a:pPr>
                      <a:r>
                        <a:t>↑inflammatory markers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marL="266700" indent="-266700" algn="l"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Char char="▪"/>
                        <a:defRPr sz="2000">
                          <a:solidFill>
                            <a:srgbClr val="404040"/>
                          </a:solidFill>
                        </a:defRPr>
                      </a:pPr>
                      <a:r>
                        <a:t>poor responder 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itolo 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Sviluppi per il futuro</a:t>
            </a:r>
          </a:p>
        </p:txBody>
      </p:sp>
      <p:sp>
        <p:nvSpPr>
          <p:cNvPr id="343" name="Screening metabolico pre-operatorio (quando possibile) per identificare i cluster a rischio…"/>
          <p:cNvSpPr txBox="1"/>
          <p:nvPr>
            <p:ph type="body" idx="4294967295"/>
          </p:nvPr>
        </p:nvSpPr>
        <p:spPr>
          <a:xfrm>
            <a:off x="275220" y="2086712"/>
            <a:ext cx="10211554" cy="3657601"/>
          </a:xfrm>
          <a:prstGeom prst="rect">
            <a:avLst/>
          </a:prstGeom>
        </p:spPr>
        <p:txBody>
          <a:bodyPr/>
          <a:lstStyle/>
          <a:p>
            <a:pPr/>
            <a:r>
              <a:t> Screening metabolico pre-operatorio (quando possibile) per identificare i cluster a rischio</a:t>
            </a:r>
          </a:p>
          <a:p>
            <a:pPr/>
            <a:r>
              <a:t>Intensificazione precoce del follow-up nutrizionale/psicologico per i pazienti con DM/OSAS.</a:t>
            </a:r>
          </a:p>
          <a:p>
            <a:pPr/>
            <a:r>
              <a:t>Valutazione critica prima di una revisione chirurgica: considerare la terapia farmacologica o programmi di riabilitazione comportamentale come step intermedio.</a:t>
            </a:r>
            <a:br/>
          </a:p>
        </p:txBody>
      </p:sp>
      <p:sp>
        <p:nvSpPr>
          <p:cNvPr id="344" name="Rettangolo 7"/>
          <p:cNvSpPr/>
          <p:nvPr/>
        </p:nvSpPr>
        <p:spPr>
          <a:xfrm>
            <a:off x="0" y="1011980"/>
            <a:ext cx="1036320" cy="685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RetrospectVTI">
  <a:themeElements>
    <a:clrScheme name="Retrospect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RetrospectVTI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trospect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trospectVTI">
  <a:themeElements>
    <a:clrScheme name="Retrospect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RetrospectVTI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trospect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